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9"/>
  </p:notesMasterIdLst>
  <p:sldIdLst>
    <p:sldId id="265" r:id="rId2"/>
    <p:sldId id="319" r:id="rId3"/>
    <p:sldId id="320" r:id="rId4"/>
    <p:sldId id="321" r:id="rId5"/>
    <p:sldId id="324" r:id="rId6"/>
    <p:sldId id="322" r:id="rId7"/>
    <p:sldId id="323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610468"/>
    <a:srgbClr val="330BC5"/>
    <a:srgbClr val="29679F"/>
    <a:srgbClr val="1B4367"/>
    <a:srgbClr val="CC3300"/>
    <a:srgbClr val="FF9966"/>
    <a:srgbClr val="4B11BF"/>
    <a:srgbClr val="681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3" autoAdjust="0"/>
    <p:restoredTop sz="86525" autoAdjust="0"/>
  </p:normalViewPr>
  <p:slideViewPr>
    <p:cSldViewPr snapToGrid="0" snapToObjects="1">
      <p:cViewPr varScale="1">
        <p:scale>
          <a:sx n="91" d="100"/>
          <a:sy n="91" d="100"/>
        </p:scale>
        <p:origin x="408" y="52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2019/5/15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26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9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7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69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90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82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4"/>
          <p:cNvSpPr/>
          <p:nvPr/>
        </p:nvSpPr>
        <p:spPr>
          <a:xfrm>
            <a:off x="6494518" y="4028191"/>
            <a:ext cx="252982" cy="34472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8290" y="7568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01 </a:t>
            </a:r>
            <a:r>
              <a:rPr lang="zh-CN" altLang="en-US" dirty="0">
                <a:solidFill>
                  <a:schemeClr val="bg1"/>
                </a:solidFill>
              </a:rPr>
              <a:t>课题背景及意义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6520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02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课题意义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373449" y="685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03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主要任务</a:t>
            </a: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utoShape 2" descr="https://ars.els-cdn.com/content/image/1-s2.0-S1047320316301122-gr6_lr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C75122-09D9-4C81-AE63-9F78DB47C177}"/>
              </a:ext>
            </a:extLst>
          </p:cNvPr>
          <p:cNvSpPr/>
          <p:nvPr/>
        </p:nvSpPr>
        <p:spPr>
          <a:xfrm>
            <a:off x="-18249" y="828379"/>
            <a:ext cx="84136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NimbusRomNo9L-Medi"/>
              </a:rPr>
              <a:t>DFANet</a:t>
            </a:r>
            <a:r>
              <a:rPr lang="en-US" sz="2800" dirty="0">
                <a:latin typeface="NimbusRomNo9L-Medi"/>
              </a:rPr>
              <a:t>: Deep Feature Aggregation for Real-Time Semantic Segmentation</a:t>
            </a:r>
          </a:p>
          <a:p>
            <a:r>
              <a:rPr lang="en-US" dirty="0" err="1"/>
              <a:t>Hanchao</a:t>
            </a:r>
            <a:r>
              <a:rPr lang="en-US" dirty="0"/>
              <a:t> Li, </a:t>
            </a:r>
            <a:r>
              <a:rPr lang="en-US" dirty="0" err="1"/>
              <a:t>Pengfei</a:t>
            </a:r>
            <a:r>
              <a:rPr lang="en-US" dirty="0"/>
              <a:t> </a:t>
            </a:r>
            <a:r>
              <a:rPr lang="en-US" dirty="0" err="1"/>
              <a:t>Xiong</a:t>
            </a:r>
            <a:r>
              <a:rPr lang="en-US" dirty="0"/>
              <a:t>, </a:t>
            </a:r>
            <a:r>
              <a:rPr lang="en-US" dirty="0" err="1"/>
              <a:t>Haoqiang</a:t>
            </a:r>
            <a:r>
              <a:rPr lang="en-US" dirty="0"/>
              <a:t> Fan, Jian Sun</a:t>
            </a:r>
          </a:p>
          <a:p>
            <a:r>
              <a:rPr lang="en-US" dirty="0" err="1"/>
              <a:t>Megvii</a:t>
            </a:r>
            <a:r>
              <a:rPr lang="en-US" dirty="0"/>
              <a:t> Technology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FEFA58-E345-4CA1-A1BD-F27C2A673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209552"/>
            <a:ext cx="5389508" cy="3218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86FE6-1182-4982-8636-355D8B6BC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045" y="3065483"/>
            <a:ext cx="4954526" cy="3622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79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DABB2E-27E9-4F84-A9D1-38BA61DD4FF0}"/>
              </a:ext>
            </a:extLst>
          </p:cNvPr>
          <p:cNvSpPr txBox="1"/>
          <p:nvPr/>
        </p:nvSpPr>
        <p:spPr>
          <a:xfrm>
            <a:off x="209550" y="768923"/>
            <a:ext cx="462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主流分割网络结构对比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90EE6-0642-4599-9B4F-461C39C3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230589"/>
            <a:ext cx="8882199" cy="38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999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0484D7-7205-4607-8C40-3A3240D5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76" y="1042824"/>
            <a:ext cx="8553279" cy="3661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102E18-6C9F-4D97-9D9C-26AB7A768C9C}"/>
              </a:ext>
            </a:extLst>
          </p:cNvPr>
          <p:cNvSpPr txBox="1"/>
          <p:nvPr/>
        </p:nvSpPr>
        <p:spPr>
          <a:xfrm>
            <a:off x="444137" y="673492"/>
            <a:ext cx="25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DFANet</a:t>
            </a:r>
            <a:r>
              <a:rPr lang="zh-CN" altLang="en-US" dirty="0"/>
              <a:t>网络结构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2CE3BC-10DD-4913-A89E-743F71F4C208}"/>
              </a:ext>
            </a:extLst>
          </p:cNvPr>
          <p:cNvSpPr/>
          <p:nvPr/>
        </p:nvSpPr>
        <p:spPr>
          <a:xfrm>
            <a:off x="360375" y="4705518"/>
            <a:ext cx="110312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imbusRomNo9L-Regu"/>
              </a:rPr>
              <a:t>We apply a </a:t>
            </a:r>
            <a:r>
              <a:rPr lang="en-US" sz="1100" dirty="0">
                <a:latin typeface="CMR10"/>
              </a:rPr>
              <a:t>1</a:t>
            </a:r>
            <a:r>
              <a:rPr lang="zh-CN" altLang="en-US" sz="1100" dirty="0">
                <a:latin typeface="CMR10"/>
              </a:rPr>
              <a:t>*</a:t>
            </a:r>
            <a:r>
              <a:rPr lang="en-US" sz="1100" dirty="0">
                <a:latin typeface="CMR10"/>
              </a:rPr>
              <a:t>1 </a:t>
            </a:r>
            <a:r>
              <a:rPr lang="en-US" sz="1100" dirty="0">
                <a:latin typeface="NimbusRomNo9L-Regu"/>
              </a:rPr>
              <a:t>convolution layer followed with FC layer to reduce channels to match the feature maps from </a:t>
            </a:r>
            <a:r>
              <a:rPr lang="en-US" sz="1100" dirty="0" err="1">
                <a:latin typeface="NimbusRomNo9L-Regu"/>
              </a:rPr>
              <a:t>Xception</a:t>
            </a:r>
            <a:r>
              <a:rPr lang="en-US" sz="1100" dirty="0">
                <a:latin typeface="NimbusRomNo9L-Regu"/>
              </a:rPr>
              <a:t> backbone. Then </a:t>
            </a:r>
            <a:r>
              <a:rPr lang="en-US" sz="1100" dirty="0">
                <a:latin typeface="CMMI10"/>
              </a:rPr>
              <a:t>N</a:t>
            </a:r>
            <a:r>
              <a:rPr lang="zh-CN" altLang="en-US" sz="1100" dirty="0">
                <a:latin typeface="CMMI10"/>
              </a:rPr>
              <a:t>*</a:t>
            </a:r>
            <a:r>
              <a:rPr lang="en-US" sz="1100" dirty="0">
                <a:latin typeface="CMMI10"/>
              </a:rPr>
              <a:t>C</a:t>
            </a:r>
            <a:r>
              <a:rPr lang="zh-CN" altLang="en-US" sz="1100" dirty="0">
                <a:latin typeface="CMMI10"/>
              </a:rPr>
              <a:t>*</a:t>
            </a:r>
            <a:r>
              <a:rPr lang="en-US" sz="1100" dirty="0">
                <a:latin typeface="CMR10"/>
              </a:rPr>
              <a:t>1</a:t>
            </a:r>
            <a:r>
              <a:rPr lang="zh-CN" altLang="en-US" sz="1100" dirty="0">
                <a:latin typeface="CMR10"/>
              </a:rPr>
              <a:t>*</a:t>
            </a:r>
            <a:r>
              <a:rPr lang="en-US" sz="1100" dirty="0">
                <a:latin typeface="CMR10"/>
              </a:rPr>
              <a:t>1 </a:t>
            </a:r>
            <a:r>
              <a:rPr lang="en-US" sz="1100" dirty="0">
                <a:latin typeface="NimbusRomNo9L-Regu"/>
              </a:rPr>
              <a:t>encoding vector is multiplied with original extracted features in channel-wise manner.</a:t>
            </a:r>
            <a:endParaRPr 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2782C3-3B5B-4679-B25E-B4CFCD08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467" y="1042823"/>
            <a:ext cx="3433533" cy="27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858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A5B05A-0399-4C82-AD50-D33288CF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888"/>
            <a:ext cx="5343405" cy="4162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82CFB1-8DF4-49F0-8E8C-F5FFDF52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405" y="490888"/>
            <a:ext cx="2878327" cy="4162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7BDCFA-897B-4022-AD80-AA5A41FBA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7471"/>
            <a:ext cx="8221732" cy="8902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54D6B3-0B88-47C1-8720-39E592988BCA}"/>
              </a:ext>
            </a:extLst>
          </p:cNvPr>
          <p:cNvSpPr txBox="1"/>
          <p:nvPr/>
        </p:nvSpPr>
        <p:spPr>
          <a:xfrm>
            <a:off x="5343405" y="4629154"/>
            <a:ext cx="7456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ASSP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51788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9BDC58-A8E5-4D09-81E7-7F91835E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" y="624883"/>
            <a:ext cx="5543665" cy="33956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C27917-522E-4EBA-BC35-416D104E6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67" y="2224603"/>
            <a:ext cx="3818292" cy="3870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939B89-6EED-4CBB-999F-230885281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1" y="3979440"/>
            <a:ext cx="5655105" cy="211831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EC4B372-FBF7-484D-B31A-94B196F54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546" y="3818951"/>
            <a:ext cx="1697835" cy="22788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2E8D9A-54A2-4440-B71E-765A87358BE8}"/>
              </a:ext>
            </a:extLst>
          </p:cNvPr>
          <p:cNvSpPr/>
          <p:nvPr/>
        </p:nvSpPr>
        <p:spPr>
          <a:xfrm>
            <a:off x="5516764" y="629511"/>
            <a:ext cx="63844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NimbusRomNo9L-Regu"/>
              </a:rPr>
              <a:t>we investigate the effect of aggregation strategy in our proposed network. Our feature aggregation is composed of sub-network aggregation and sub-stage aggregation. We replicate backbones to show the performance on Cityscapes </a:t>
            </a:r>
            <a:r>
              <a:rPr lang="en-US" sz="1600" dirty="0" err="1">
                <a:latin typeface="NimbusRomNo9L-ReguItal"/>
              </a:rPr>
              <a:t>val</a:t>
            </a:r>
            <a:r>
              <a:rPr lang="en-US" sz="1600" dirty="0">
                <a:latin typeface="NimbusRomNo9L-ReguItal"/>
              </a:rPr>
              <a:t> </a:t>
            </a:r>
            <a:r>
              <a:rPr lang="en-US" sz="1600" dirty="0">
                <a:latin typeface="NimbusRomNo9L-Regu"/>
              </a:rPr>
              <a:t>set.</a:t>
            </a:r>
            <a:endParaRPr 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055C56-ED07-45C5-95C5-6F08CEE0E31B}"/>
              </a:ext>
            </a:extLst>
          </p:cNvPr>
          <p:cNvSpPr/>
          <p:nvPr/>
        </p:nvSpPr>
        <p:spPr>
          <a:xfrm>
            <a:off x="1279099" y="5521301"/>
            <a:ext cx="3085227" cy="4467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04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969E9D-844A-46B4-8859-19467F21EBB6}"/>
              </a:ext>
            </a:extLst>
          </p:cNvPr>
          <p:cNvSpPr txBox="1"/>
          <p:nvPr/>
        </p:nvSpPr>
        <p:spPr>
          <a:xfrm>
            <a:off x="209404" y="71259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完整的</a:t>
            </a:r>
            <a:r>
              <a:rPr lang="en-US" altLang="zh-CN" dirty="0" err="1"/>
              <a:t>DFANet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C5459-C1CE-45EE-8E10-35AAC7A7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4" y="1137766"/>
            <a:ext cx="8553279" cy="3661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A491F6-9977-440A-9967-2AA73039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41" y="1137766"/>
            <a:ext cx="3794900" cy="281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64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AD1143-9811-41C7-9F95-2AEA4C5C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25" y="1272677"/>
            <a:ext cx="9477375" cy="4829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85B7BF-021F-448D-8806-CFDD9F6EB4EF}"/>
              </a:ext>
            </a:extLst>
          </p:cNvPr>
          <p:cNvSpPr txBox="1"/>
          <p:nvPr/>
        </p:nvSpPr>
        <p:spPr>
          <a:xfrm>
            <a:off x="237325" y="8515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性能比较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685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|0.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132</Words>
  <Application>Microsoft Office PowerPoint</Application>
  <PresentationFormat>宽屏</PresentationFormat>
  <Paragraphs>20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CMMI10</vt:lpstr>
      <vt:lpstr>CMR10</vt:lpstr>
      <vt:lpstr>NimbusRomNo9L-Medi</vt:lpstr>
      <vt:lpstr>NimbusRomNo9L-Regu</vt:lpstr>
      <vt:lpstr>NimbusRomNo9L-ReguItal</vt:lpstr>
      <vt:lpstr>等线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lin haoqi</cp:lastModifiedBy>
  <cp:revision>828</cp:revision>
  <dcterms:created xsi:type="dcterms:W3CDTF">2015-08-18T02:51:41Z</dcterms:created>
  <dcterms:modified xsi:type="dcterms:W3CDTF">2019-05-15T03:51:54Z</dcterms:modified>
  <cp:category/>
</cp:coreProperties>
</file>